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1"/>
  </p:notesMasterIdLst>
  <p:handoutMasterIdLst>
    <p:handoutMasterId r:id="rId62"/>
  </p:handoutMasterIdLst>
  <p:sldIdLst>
    <p:sldId id="895" r:id="rId2"/>
    <p:sldId id="939" r:id="rId3"/>
    <p:sldId id="1194" r:id="rId4"/>
    <p:sldId id="1195" r:id="rId5"/>
    <p:sldId id="1198" r:id="rId6"/>
    <p:sldId id="1224" r:id="rId7"/>
    <p:sldId id="1229" r:id="rId8"/>
    <p:sldId id="1225" r:id="rId9"/>
    <p:sldId id="1230" r:id="rId10"/>
    <p:sldId id="1231" r:id="rId11"/>
    <p:sldId id="1227" r:id="rId12"/>
    <p:sldId id="1236" r:id="rId13"/>
    <p:sldId id="1239" r:id="rId14"/>
    <p:sldId id="1237" r:id="rId15"/>
    <p:sldId id="1238" r:id="rId16"/>
    <p:sldId id="1240" r:id="rId17"/>
    <p:sldId id="1009" r:id="rId18"/>
    <p:sldId id="1015" r:id="rId19"/>
    <p:sldId id="1234" r:id="rId20"/>
    <p:sldId id="1212" r:id="rId21"/>
    <p:sldId id="1241" r:id="rId22"/>
    <p:sldId id="1242" r:id="rId23"/>
    <p:sldId id="1244" r:id="rId24"/>
    <p:sldId id="1243" r:id="rId25"/>
    <p:sldId id="1204" r:id="rId26"/>
    <p:sldId id="1205" r:id="rId27"/>
    <p:sldId id="1269" r:id="rId28"/>
    <p:sldId id="1248" r:id="rId29"/>
    <p:sldId id="1250" r:id="rId30"/>
    <p:sldId id="1251" r:id="rId31"/>
    <p:sldId id="1252" r:id="rId32"/>
    <p:sldId id="1253" r:id="rId33"/>
    <p:sldId id="1254" r:id="rId34"/>
    <p:sldId id="1255" r:id="rId35"/>
    <p:sldId id="1256" r:id="rId36"/>
    <p:sldId id="1257" r:id="rId37"/>
    <p:sldId id="1258" r:id="rId38"/>
    <p:sldId id="1260" r:id="rId39"/>
    <p:sldId id="1259" r:id="rId40"/>
    <p:sldId id="1261" r:id="rId41"/>
    <p:sldId id="1263" r:id="rId42"/>
    <p:sldId id="1264" r:id="rId43"/>
    <p:sldId id="1265" r:id="rId44"/>
    <p:sldId id="1266" r:id="rId45"/>
    <p:sldId id="1213" r:id="rId46"/>
    <p:sldId id="1267" r:id="rId47"/>
    <p:sldId id="722" r:id="rId48"/>
    <p:sldId id="1268" r:id="rId49"/>
    <p:sldId id="1219" r:id="rId50"/>
    <p:sldId id="1211" r:id="rId51"/>
    <p:sldId id="1245" r:id="rId52"/>
    <p:sldId id="1235" r:id="rId53"/>
    <p:sldId id="1246" r:id="rId54"/>
    <p:sldId id="1221" r:id="rId55"/>
    <p:sldId id="1222" r:id="rId56"/>
    <p:sldId id="1223" r:id="rId57"/>
    <p:sldId id="1247" r:id="rId58"/>
    <p:sldId id="1200" r:id="rId59"/>
    <p:sldId id="796" r:id="rId60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4"/>
            <p14:sldId id="1195"/>
            <p14:sldId id="1198"/>
            <p14:sldId id="1224"/>
            <p14:sldId id="1229"/>
            <p14:sldId id="1225"/>
            <p14:sldId id="1230"/>
            <p14:sldId id="1231"/>
            <p14:sldId id="1227"/>
            <p14:sldId id="1236"/>
            <p14:sldId id="1239"/>
            <p14:sldId id="1237"/>
            <p14:sldId id="1238"/>
            <p14:sldId id="1240"/>
            <p14:sldId id="1009"/>
            <p14:sldId id="1015"/>
            <p14:sldId id="1234"/>
            <p14:sldId id="1212"/>
            <p14:sldId id="1241"/>
            <p14:sldId id="1242"/>
            <p14:sldId id="1244"/>
            <p14:sldId id="1243"/>
            <p14:sldId id="1204"/>
            <p14:sldId id="1205"/>
            <p14:sldId id="1269"/>
            <p14:sldId id="1248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60"/>
            <p14:sldId id="1259"/>
            <p14:sldId id="1261"/>
            <p14:sldId id="1263"/>
            <p14:sldId id="1264"/>
            <p14:sldId id="1265"/>
            <p14:sldId id="1266"/>
            <p14:sldId id="1213"/>
            <p14:sldId id="1267"/>
            <p14:sldId id="722"/>
            <p14:sldId id="1268"/>
            <p14:sldId id="1219"/>
            <p14:sldId id="1211"/>
            <p14:sldId id="1245"/>
            <p14:sldId id="1235"/>
            <p14:sldId id="1246"/>
            <p14:sldId id="1221"/>
            <p14:sldId id="1222"/>
            <p14:sldId id="1223"/>
            <p14:sldId id="1247"/>
            <p14:sldId id="1200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B04432"/>
    <a:srgbClr val="1778B8"/>
    <a:srgbClr val="D4EBE9"/>
    <a:srgbClr val="9E60B8"/>
    <a:srgbClr val="FB8E20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219"/>
    <p:restoredTop sz="96911" autoAdjust="0"/>
  </p:normalViewPr>
  <p:slideViewPr>
    <p:cSldViewPr snapToGrid="0" snapToObjects="1">
      <p:cViewPr varScale="1">
        <p:scale>
          <a:sx n="162" d="100"/>
          <a:sy n="162" d="100"/>
        </p:scale>
        <p:origin x="192" y="24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28.04.21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4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28.04.21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QPAU21ZUw" TargetMode="External"/><Relationship Id="rId2" Type="http://schemas.openxmlformats.org/officeDocument/2006/relationships/hyperlink" Target="https://reactjs.org/blog/2020/12/21/data-fetching-with-react-server-components.html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reactjs/rfcs/pull/188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Natur, Brett, Wasser, sitzend enthält.&#10;&#10;Automatisch generierte Beschreibung">
            <a:extLst>
              <a:ext uri="{FF2B5EF4-FFF2-40B4-BE49-F238E27FC236}">
                <a16:creationId xmlns:a16="http://schemas.microsoft.com/office/drawing/2014/main" id="{E269C670-0A3D-2B4C-B909-6BCDA801E3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40" r="8361"/>
          <a:stretch/>
        </p:blipFill>
        <p:spPr>
          <a:xfrm>
            <a:off x="-11162" y="0"/>
            <a:ext cx="9939484" cy="686683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2324" y="1"/>
            <a:ext cx="9950646" cy="6067776"/>
          </a:xfrm>
          <a:prstGeom prst="rect">
            <a:avLst/>
          </a:prstGeom>
          <a:solidFill>
            <a:srgbClr val="D4EBE9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271282" y="1196958"/>
            <a:ext cx="1027700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WDC Online | 28. April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1" y="4283369"/>
            <a:ext cx="5903410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react.schule</a:t>
            </a:r>
            <a:r>
              <a:rPr lang="de-DE" b="1" dirty="0">
                <a:solidFill>
                  <a:srgbClr val="36544F"/>
                </a:solidFill>
              </a:rPr>
              <a:t>/wdc2021-server-components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01492" y="3633427"/>
            <a:ext cx="5903410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4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Components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Option: Serverseitiges Rendern (SSR)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Wenn vom Browser geladen, ist die Anwendung interaktiv</a:t>
            </a:r>
          </a:p>
          <a:p>
            <a:pPr lvl="1"/>
            <a:r>
              <a:rPr lang="de-DE" dirty="0"/>
              <a:t>Danach in der Regel keine Server Round-trips mehr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22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👍 Schnelle erste Darstellung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Kein Gewinn, bis Anwendung im Client auch </a:t>
            </a:r>
            <a:r>
              <a:rPr lang="de-DE" b="0" i="1" dirty="0">
                <a:solidFill>
                  <a:srgbClr val="36544F"/>
                </a:solidFill>
              </a:rPr>
              <a:t>interaktiv</a:t>
            </a:r>
            <a:r>
              <a:rPr lang="de-DE" b="0" dirty="0">
                <a:solidFill>
                  <a:srgbClr val="36544F"/>
                </a:solidFill>
              </a:rPr>
              <a:t> ist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Kompletter Anwendungscode muss auf den Client (Bandbreite! Performance!)</a:t>
            </a:r>
          </a:p>
          <a:p>
            <a:r>
              <a:rPr lang="de-DE" b="0" dirty="0">
                <a:solidFill>
                  <a:srgbClr val="36544F"/>
                </a:solidFill>
              </a:rPr>
              <a:t>🤨 Anwendungscode muss auf Client </a:t>
            </a:r>
            <a:r>
              <a:rPr lang="de-DE" b="0" i="1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Server funktionieren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9118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Mögliches Problem: 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628167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1980761"/>
            <a:ext cx="7395998" cy="336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16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49" y="1980760"/>
            <a:ext cx="8247335" cy="336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05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3CB49D-C1B2-C64E-89B2-4B50C8D6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48" y="1980759"/>
            <a:ext cx="8868100" cy="336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61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47" y="1980759"/>
            <a:ext cx="8247333" cy="3369878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341656" y="5827687"/>
            <a:ext cx="20819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dirty="0">
                <a:solidFill>
                  <a:srgbClr val="36544F"/>
                </a:solidFill>
              </a:rPr>
              <a:t>🤨 Wasserfall...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179842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447346" y="1859340"/>
            <a:ext cx="5011308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5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2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1" y="3429000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1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816838" y="1536174"/>
            <a:ext cx="42723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6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2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 auf dem Server 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Client-Server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🤔 Bin mir nicht sicher, ob das nicht zu viel versprochen ist</a:t>
            </a: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90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</a:t>
            </a:r>
          </a:p>
          <a:p>
            <a:pPr lvl="1"/>
            <a:r>
              <a:rPr lang="de-DE" dirty="0"/>
              <a:t>können keine Server-Komponenten verwenden</a:t>
            </a:r>
          </a:p>
          <a:p>
            <a:pPr lvl="1"/>
            <a:r>
              <a:rPr lang="de-DE" dirty="0"/>
              <a:t>gilt auch für Hooks</a:t>
            </a:r>
          </a:p>
        </p:txBody>
      </p:sp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Können Server Umgebung und </a:t>
            </a:r>
            <a:r>
              <a:rPr lang="de-DE" dirty="0" err="1"/>
              <a:t>Resourcen</a:t>
            </a:r>
            <a:r>
              <a:rPr lang="de-DE" dirty="0"/>
              <a:t> nutzen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Können Server Umgebung und </a:t>
            </a:r>
            <a:r>
              <a:rPr lang="de-DE" dirty="0" err="1"/>
              <a:t>Resourcen</a:t>
            </a:r>
            <a:r>
              <a:rPr lang="de-DE" dirty="0"/>
              <a:t> nutzen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99093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2"/>
            <a:r>
              <a:rPr lang="de-DE" dirty="0"/>
              <a:t>keine Zugriff auf Server Umgebung</a:t>
            </a:r>
          </a:p>
          <a:p>
            <a:pPr lvl="2"/>
            <a:r>
              <a:rPr lang="de-DE" dirty="0"/>
              <a:t>kein State, </a:t>
            </a:r>
            <a:r>
              <a:rPr lang="de-DE" dirty="0" err="1"/>
              <a:t>Effects</a:t>
            </a:r>
            <a:r>
              <a:rPr lang="de-DE" dirty="0"/>
              <a:t> etc.</a:t>
            </a:r>
          </a:p>
          <a:p>
            <a:pPr lvl="2"/>
            <a:endParaRPr lang="de-DE" dirty="0"/>
          </a:p>
          <a:p>
            <a:pPr lvl="1"/>
            <a:r>
              <a:rPr lang="de-DE" dirty="0"/>
              <a:t>viele bestehende Komponenten dürften in diese Kategorie fallen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der entsprechende 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D83A7A6-D10E-074A-92F7-5A676D14E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456" y="2852890"/>
            <a:ext cx="4606508" cy="386533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2116801" y="6406467"/>
            <a:ext cx="1032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36544F"/>
                </a:solidFill>
              </a:rPr>
              <a:t>🕵️‍♂️ Demo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47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2912239"/>
            <a:ext cx="4953000" cy="30777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PostPage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FD41-C008-214C-AF8E-D8C5C5F57227}"/>
              </a:ext>
            </a:extLst>
          </p:cNvPr>
          <p:cNvSpPr/>
          <p:nvPr/>
        </p:nvSpPr>
        <p:spPr>
          <a:xfrm>
            <a:off x="6100853" y="2118915"/>
            <a:ext cx="4953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BlogApp</a:t>
            </a:r>
            <a:r>
              <a:rPr lang="de-DE" dirty="0">
                <a:solidFill>
                  <a:srgbClr val="36544F"/>
                </a:solidFill>
              </a:rPr>
              <a:t> würde Liste oder Einzel-</a:t>
            </a:r>
          </a:p>
          <a:p>
            <a:r>
              <a:rPr lang="de-DE" dirty="0">
                <a:solidFill>
                  <a:srgbClr val="36544F"/>
                </a:solidFill>
              </a:rPr>
              <a:t>Darstellung rendern</a:t>
            </a:r>
          </a:p>
          <a:p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008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9A44133-6867-0748-A535-2AC169AD5FFE}"/>
              </a:ext>
            </a:extLst>
          </p:cNvPr>
          <p:cNvSpPr/>
          <p:nvPr/>
        </p:nvSpPr>
        <p:spPr>
          <a:xfrm>
            <a:off x="6100853" y="2517791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36544F"/>
                </a:solidFill>
              </a:rPr>
              <a:t>(</a:t>
            </a:r>
            <a:r>
              <a:rPr lang="de-DE" dirty="0" err="1">
                <a:solidFill>
                  <a:srgbClr val="36544F"/>
                </a:solidFill>
              </a:rPr>
              <a:t>BlogAppServer</a:t>
            </a:r>
            <a:r>
              <a:rPr lang="de-DE" dirty="0">
                <a:solidFill>
                  <a:srgbClr val="36544F"/>
                </a:solidFill>
              </a:rPr>
              <a:t> würde es nicht geben)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C41F3B-79AB-DB4E-8C46-CC49E71F7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56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698A1D33-B838-914C-9636-7DDD1797E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508" y="2925622"/>
            <a:ext cx="7226300" cy="22098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1" y="405121"/>
            <a:ext cx="990599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9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7470024" y="2583972"/>
            <a:ext cx="131478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8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88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2912239"/>
            <a:ext cx="4953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PostListPage</a:t>
            </a:r>
            <a:r>
              <a:rPr lang="de-DE" dirty="0">
                <a:solidFill>
                  <a:srgbClr val="36544F"/>
                </a:solidFill>
              </a:rPr>
              <a:t> würde Daten laden</a:t>
            </a:r>
          </a:p>
          <a:p>
            <a:r>
              <a:rPr lang="de-DE" dirty="0">
                <a:solidFill>
                  <a:srgbClr val="36544F"/>
                </a:solidFill>
              </a:rPr>
              <a:t>und </a:t>
            </a:r>
            <a:r>
              <a:rPr lang="de-DE" dirty="0" err="1">
                <a:solidFill>
                  <a:srgbClr val="36544F"/>
                </a:solidFill>
              </a:rPr>
              <a:t>Children</a:t>
            </a:r>
            <a:r>
              <a:rPr lang="de-DE" dirty="0">
                <a:solidFill>
                  <a:srgbClr val="36544F"/>
                </a:solidFill>
              </a:rPr>
              <a:t> rendern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posts.map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 =&gt;&lt;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={p}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)}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0FC2EB0-0DFE-A544-AF76-9A3F1B0E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221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3185198"/>
            <a:ext cx="4953000" cy="338554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PostPreview</a:t>
            </a:r>
            <a:r>
              <a:rPr lang="de-DE" dirty="0">
                <a:solidFill>
                  <a:srgbClr val="36544F"/>
                </a:solidFill>
              </a:rPr>
              <a:t> würde Post</a:t>
            </a:r>
          </a:p>
          <a:p>
            <a:r>
              <a:rPr lang="de-DE" dirty="0">
                <a:solidFill>
                  <a:srgbClr val="36544F"/>
                </a:solidFill>
              </a:rPr>
              <a:t>darstellen und Knopf rendern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&lt;/div&gt;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1B16AA6-831D-BC42-BF42-374344D1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007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3690678"/>
            <a:ext cx="4953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OpenPostButton</a:t>
            </a:r>
            <a:r>
              <a:rPr lang="de-DE" dirty="0">
                <a:solidFill>
                  <a:srgbClr val="36544F"/>
                </a:solidFill>
              </a:rPr>
              <a:t> würde neue Post-</a:t>
            </a:r>
            <a:r>
              <a:rPr lang="de-DE" dirty="0" err="1">
                <a:solidFill>
                  <a:srgbClr val="36544F"/>
                </a:solidFill>
              </a:rPr>
              <a:t>Id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setzen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}...&lt;/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1BDAC-5F3E-3046-A83D-D50C43C76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550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3690678"/>
            <a:ext cx="4953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OpenPostButton</a:t>
            </a:r>
            <a:r>
              <a:rPr lang="de-DE" dirty="0">
                <a:solidFill>
                  <a:srgbClr val="36544F"/>
                </a:solidFill>
              </a:rPr>
              <a:t> würde neue Post-</a:t>
            </a:r>
            <a:r>
              <a:rPr lang="de-DE" dirty="0" err="1">
                <a:solidFill>
                  <a:srgbClr val="36544F"/>
                </a:solidFill>
              </a:rPr>
              <a:t>Id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setzen,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App würde neu gerendert ✅</a:t>
            </a:r>
            <a:endParaRPr lang="de-DE" dirty="0"/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F6437921-B013-7E4E-958C-28F1ABD9D8C4}"/>
              </a:ext>
            </a:extLst>
          </p:cNvPr>
          <p:cNvCxnSpPr/>
          <p:nvPr/>
        </p:nvCxnSpPr>
        <p:spPr>
          <a:xfrm>
            <a:off x="4455459" y="3765176"/>
            <a:ext cx="1645394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EE9BC3B-9276-3F4E-8F9D-C72EBE462EF4}"/>
              </a:ext>
            </a:extLst>
          </p:cNvPr>
          <p:cNvCxnSpPr>
            <a:cxnSpLocks/>
          </p:cNvCxnSpPr>
          <p:nvPr/>
        </p:nvCxnSpPr>
        <p:spPr>
          <a:xfrm flipV="1">
            <a:off x="6100853" y="2384612"/>
            <a:ext cx="0" cy="1380564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>
            <a:off x="3397624" y="2384612"/>
            <a:ext cx="2703229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75F2548-8969-484B-AD15-ECEB5525F6CA}"/>
              </a:ext>
            </a:extLst>
          </p:cNvPr>
          <p:cNvSpPr/>
          <p:nvPr/>
        </p:nvSpPr>
        <p:spPr>
          <a:xfrm rot="16200000">
            <a:off x="5069188" y="3290500"/>
            <a:ext cx="24096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12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1200" dirty="0">
              <a:solidFill>
                <a:srgbClr val="B04432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E5EDC5E-5500-B94E-A837-1BAE72FA5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271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72" y="2231465"/>
            <a:ext cx="5744509" cy="2849756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 flipV="1">
            <a:off x="3056965" y="2395618"/>
            <a:ext cx="0" cy="329653"/>
          </a:xfrm>
          <a:prstGeom prst="line">
            <a:avLst/>
          </a:prstGeom>
          <a:ln w="476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A1AC458B-28A8-3344-8A3C-5D9C651BEED2}"/>
              </a:ext>
            </a:extLst>
          </p:cNvPr>
          <p:cNvSpPr/>
          <p:nvPr/>
        </p:nvSpPr>
        <p:spPr>
          <a:xfrm>
            <a:off x="3199991" y="2210952"/>
            <a:ext cx="1322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i="1" dirty="0">
                <a:solidFill>
                  <a:srgbClr val="B04432"/>
                </a:solidFill>
                <a:latin typeface="Source Sans Pro Semibold" panose="020B0503030403020204" pitchFamily="34" charset="0"/>
              </a:rPr>
              <a:t>Server-Call!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A9788F-939C-8543-8843-728E4CF563F6}"/>
              </a:ext>
            </a:extLst>
          </p:cNvPr>
          <p:cNvSpPr/>
          <p:nvPr/>
        </p:nvSpPr>
        <p:spPr>
          <a:xfrm>
            <a:off x="6167305" y="2210952"/>
            <a:ext cx="36759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  <a:latin typeface="Source Sans Pro" panose="020B0503030403020204" pitchFamily="34" charset="0"/>
              </a:rPr>
              <a:t>BlogApp</a:t>
            </a:r>
            <a:r>
              <a:rPr lang="de-DE" dirty="0">
                <a:solidFill>
                  <a:srgbClr val="B04432"/>
                </a:solidFill>
                <a:latin typeface="Source Sans Pro" panose="020B0503030403020204" pitchFamily="34" charset="0"/>
              </a:rPr>
              <a:t> will </a:t>
            </a:r>
            <a:r>
              <a:rPr lang="de-DE" b="1" dirty="0">
                <a:solidFill>
                  <a:srgbClr val="B04432"/>
                </a:solidFill>
                <a:latin typeface="Source Sans Pro" panose="020B0503030403020204" pitchFamily="34" charset="0"/>
              </a:rPr>
              <a:t>Server</a:t>
            </a:r>
            <a:r>
              <a:rPr lang="de-DE" dirty="0">
                <a:solidFill>
                  <a:srgbClr val="B04432"/>
                </a:solidFill>
                <a:latin typeface="Source Sans Pro" panose="020B0503030403020204" pitchFamily="34" charset="0"/>
              </a:rPr>
              <a:t>-Komponenten</a:t>
            </a:r>
          </a:p>
          <a:p>
            <a:r>
              <a:rPr lang="de-DE" dirty="0">
                <a:solidFill>
                  <a:srgbClr val="B04432"/>
                </a:solidFill>
                <a:latin typeface="Source Sans Pro" panose="020B0503030403020204" pitchFamily="34" charset="0"/>
              </a:rPr>
              <a:t>darstellen</a:t>
            </a:r>
          </a:p>
        </p:txBody>
      </p:sp>
    </p:spTree>
    <p:extLst>
      <p:ext uri="{BB962C8B-B14F-4D97-AF65-F5344CB8AC3E}">
        <p14:creationId xmlns:p14="http://schemas.microsoft.com/office/powerpoint/2010/main" val="10410341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8F1825-A227-294E-90A2-8E0873B0B7FF}"/>
              </a:ext>
            </a:extLst>
          </p:cNvPr>
          <p:cNvSpPr/>
          <p:nvPr/>
        </p:nvSpPr>
        <p:spPr>
          <a:xfrm>
            <a:off x="290659" y="3333690"/>
            <a:ext cx="8378211" cy="187743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löst Server Request aus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// aus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readFromFetch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("https://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 +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599648-2E05-7247-BAE3-8A0268DA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7504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0A6F9D-CC40-284C-85E1-6E13EF1B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935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1667435" y="2769954"/>
            <a:ext cx="4249271" cy="154207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3802982-F27C-7E44-8D15-346F16C6976B}"/>
              </a:ext>
            </a:extLst>
          </p:cNvPr>
          <p:cNvSpPr/>
          <p:nvPr/>
        </p:nvSpPr>
        <p:spPr>
          <a:xfrm>
            <a:off x="1891554" y="3381152"/>
            <a:ext cx="4058770" cy="120032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gerendert, UI 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only</a:t>
            </a:r>
            <a:endParaRPr lang="de-DE" sz="12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2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Code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55D1DC8-3383-5C40-ACD3-B7E3B6DB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223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1667435" y="2769954"/>
            <a:ext cx="4249271" cy="154207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AB7F17BC-9F98-FA4F-B7E7-5251AF557594}"/>
              </a:ext>
            </a:extLst>
          </p:cNvPr>
          <p:cNvSpPr/>
          <p:nvPr/>
        </p:nvSpPr>
        <p:spPr>
          <a:xfrm>
            <a:off x="290659" y="3333690"/>
            <a:ext cx="8378211" cy="243143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rendert Komponente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readFromFetch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response.readRoot</a:t>
            </a:r>
            <a:r>
              <a:rPr lang="de-DE" sz="12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7B737A8-A2EB-F446-AD08-3C663246C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094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86E5A970-BE9D-BB4D-A071-2FE53B5B7A01}"/>
              </a:ext>
            </a:extLst>
          </p:cNvPr>
          <p:cNvCxnSpPr>
            <a:cxnSpLocks/>
          </p:cNvCxnSpPr>
          <p:nvPr/>
        </p:nvCxnSpPr>
        <p:spPr>
          <a:xfrm flipH="1" flipV="1">
            <a:off x="1667435" y="2769954"/>
            <a:ext cx="4249271" cy="154207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>
            <a:extLst>
              <a:ext uri="{FF2B5EF4-FFF2-40B4-BE49-F238E27FC236}">
                <a16:creationId xmlns:a16="http://schemas.microsoft.com/office/drawing/2014/main" id="{F9976A27-240A-1845-9F78-79B9322F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42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"14 </a:t>
            </a:r>
            <a:r>
              <a:rPr lang="de-DE" dirty="0" err="1"/>
              <a:t>matches</a:t>
            </a:r>
            <a:r>
              <a:rPr lang="de-DE" dirty="0"/>
              <a:t> in 6 </a:t>
            </a:r>
            <a:r>
              <a:rPr lang="de-DE" dirty="0" err="1"/>
              <a:t>files</a:t>
            </a:r>
            <a:r>
              <a:rPr lang="de-DE" dirty="0"/>
              <a:t>"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1" y="405121"/>
            <a:ext cx="990599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</a:t>
            </a:r>
            <a:r>
              <a:rPr lang="de-DE" sz="6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 </a:t>
            </a:r>
          </a:p>
          <a:p>
            <a:pPr algn="ctr"/>
            <a:endParaRPr lang="de-DE" sz="9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9261D29A-F117-F345-94F7-FCE413A547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9462"/>
          <a:stretch/>
        </p:blipFill>
        <p:spPr>
          <a:xfrm>
            <a:off x="1654865" y="2229117"/>
            <a:ext cx="6596270" cy="3261159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 rot="893596">
            <a:off x="7356427" y="1796279"/>
            <a:ext cx="131478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8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8800" dirty="0"/>
          </a:p>
        </p:txBody>
      </p:sp>
    </p:spTree>
    <p:extLst>
      <p:ext uri="{BB962C8B-B14F-4D97-AF65-F5344CB8AC3E}">
        <p14:creationId xmlns:p14="http://schemas.microsoft.com/office/powerpoint/2010/main" val="28987347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1561638"/>
            <a:chOff x="7745505" y="2164785"/>
            <a:chExt cx="1541930" cy="1561638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4724400" y="2652035"/>
            <a:ext cx="2734235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B2B53B6-0700-7B46-AE0E-574C2759CCF5}"/>
              </a:ext>
            </a:extLst>
          </p:cNvPr>
          <p:cNvCxnSpPr>
            <a:cxnSpLocks/>
          </p:cNvCxnSpPr>
          <p:nvPr/>
        </p:nvCxnSpPr>
        <p:spPr>
          <a:xfrm>
            <a:off x="2932581" y="4066339"/>
            <a:ext cx="1645394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B24EDD2-1CFA-9B47-9AD2-03F71655EF5B}"/>
              </a:ext>
            </a:extLst>
          </p:cNvPr>
          <p:cNvCxnSpPr>
            <a:cxnSpLocks/>
          </p:cNvCxnSpPr>
          <p:nvPr/>
        </p:nvCxnSpPr>
        <p:spPr>
          <a:xfrm flipV="1">
            <a:off x="4577975" y="2685775"/>
            <a:ext cx="0" cy="1380564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9A4598A0-4C38-824F-981C-C08E86105BB1}"/>
              </a:ext>
            </a:extLst>
          </p:cNvPr>
          <p:cNvCxnSpPr>
            <a:cxnSpLocks/>
          </p:cNvCxnSpPr>
          <p:nvPr/>
        </p:nvCxnSpPr>
        <p:spPr>
          <a:xfrm>
            <a:off x="1874746" y="2685775"/>
            <a:ext cx="2703229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B3B9E7CA-C81B-6C4A-95E7-D855C5BE4B3D}"/>
              </a:ext>
            </a:extLst>
          </p:cNvPr>
          <p:cNvSpPr/>
          <p:nvPr/>
        </p:nvSpPr>
        <p:spPr>
          <a:xfrm>
            <a:off x="3696824" y="3290500"/>
            <a:ext cx="25026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über </a:t>
            </a:r>
            <a:r>
              <a:rPr lang="de-DE" sz="12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12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12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1200" dirty="0">
              <a:solidFill>
                <a:srgbClr val="B04432"/>
              </a:solidFill>
            </a:endParaRP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BC52592D-501B-1F4F-93BF-D3203107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46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1561638"/>
            <a:chOff x="7745505" y="2164785"/>
            <a:chExt cx="1541930" cy="1561638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49506" y="2652035"/>
            <a:ext cx="5809129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617526" y="5508774"/>
            <a:ext cx="6347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1649506" y="2788024"/>
            <a:ext cx="6347013" cy="1021976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46399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1561638"/>
            <a:chOff x="7745505" y="2164785"/>
            <a:chExt cx="1541930" cy="1561638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49506" y="2652035"/>
            <a:ext cx="5809129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617526" y="5508774"/>
            <a:ext cx="6347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bleibt nach Server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Rounttrip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erhalten  (</a:t>
            </a:r>
            <a:r>
              <a:rPr lang="de-DE" b="1" dirty="0">
                <a:solidFill>
                  <a:srgbClr val="36544F"/>
                </a:solidFill>
              </a:rPr>
              <a:t>🕵️‍♂️ Demo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endParaRPr lang="de-DE" b="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1649506" y="2788024"/>
            <a:ext cx="6347013" cy="1021976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141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Client Komponente mit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CommentEditor.client.js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0" dirty="0">
                <a:solidFill>
                  <a:srgbClr val="36544F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implementieren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PostPreview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Shared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einbinden</a:t>
            </a: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PostComments.server.js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0" dirty="0">
                <a:solidFill>
                  <a:srgbClr val="36544F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implementieren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Server einbinden</a:t>
            </a: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1947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neue UI vom Server</a:t>
            </a: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Client Komponente mit Server-Zugriff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CommentEditor.client.js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0" dirty="0">
                <a:solidFill>
                  <a:srgbClr val="36544F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fertig bauen</a:t>
            </a: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2711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</a:t>
            </a:r>
            <a:r>
              <a:rPr lang="de-DE" dirty="0" err="1"/>
              <a:t>Componenten</a:t>
            </a:r>
            <a:r>
              <a:rPr lang="de-DE" dirty="0"/>
              <a:t>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Künftig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577424E-E6EA-2A49-90AF-8C8288B0801F}"/>
              </a:ext>
            </a:extLst>
          </p:cNvPr>
          <p:cNvSpPr/>
          <p:nvPr/>
        </p:nvSpPr>
        <p:spPr>
          <a:xfrm>
            <a:off x="3283449" y="5042750"/>
            <a:ext cx="38459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36544F"/>
                </a:solidFill>
              </a:rPr>
              <a:t>🕵️‍♂️ Demo</a:t>
            </a:r>
          </a:p>
          <a:p>
            <a:r>
              <a:rPr lang="de-DE" dirty="0" err="1">
                <a:solidFill>
                  <a:srgbClr val="36544F"/>
                </a:solidFill>
              </a:rPr>
              <a:t>App.server.js</a:t>
            </a:r>
            <a:r>
              <a:rPr lang="de-DE" dirty="0">
                <a:solidFill>
                  <a:srgbClr val="36544F"/>
                </a:solidFill>
              </a:rPr>
              <a:t> und </a:t>
            </a:r>
            <a:r>
              <a:rPr lang="de-DE" dirty="0" err="1">
                <a:solidFill>
                  <a:srgbClr val="36544F"/>
                </a:solidFill>
              </a:rPr>
              <a:t>PostListPage.server.js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345" y="509505"/>
            <a:ext cx="5671309" cy="475013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2835654" y="5315635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691527" y="1936352"/>
            <a:ext cx="37013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DB etc. aus Komponente möglich 😱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Aufruf blockiert bis Daten da sind</a:t>
            </a:r>
          </a:p>
          <a:p>
            <a:endParaRPr lang="de-DE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4714240" y="2848303"/>
            <a:ext cx="908794" cy="226225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612954" y="4997345"/>
            <a:ext cx="46123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743200" y="4854804"/>
            <a:ext cx="1869754" cy="296944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Wrapper, die bekannte APIs (z.B. </a:t>
            </a:r>
            <a:r>
              <a:rPr lang="de-DE" b="0" dirty="0" err="1">
                <a:solidFill>
                  <a:srgbClr val="36544F"/>
                </a:solidFill>
              </a:rPr>
              <a:t>Postgres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fs</a:t>
            </a:r>
            <a:r>
              <a:rPr lang="de-DE" b="0" dirty="0">
                <a:solidFill>
                  <a:srgbClr val="36544F"/>
                </a:solidFill>
              </a:rPr>
              <a:t>) für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zur Verfügung stellen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diese Wrapper weiß React, dass eine Komponente noch auf Daten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kann dann die Fallback-Komponente dargestellt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Client-seitige </a:t>
            </a:r>
            <a:r>
              <a:rPr lang="de-DE" b="0" dirty="0" err="1">
                <a:solidFill>
                  <a:srgbClr val="36544F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 gilt das analog (Wrapper um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Die Wrapper APIs können später wohl von der Community implementiert und zur Verfügung gestellt werden</a:t>
            </a:r>
          </a:p>
        </p:txBody>
      </p:sp>
    </p:spTree>
    <p:extLst>
      <p:ext uri="{BB962C8B-B14F-4D97-AF65-F5344CB8AC3E}">
        <p14:creationId xmlns:p14="http://schemas.microsoft.com/office/powerpoint/2010/main" val="15155044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447346" y="1859340"/>
            <a:ext cx="5011308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5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2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1" y="3429000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1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4282783" y="1536174"/>
            <a:ext cx="13404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6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2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Aktueller Stand: Experimentell...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eine offizielle Beispiel App, die zur Hälfte aus instabilen APIs besteht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 aussehen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Serverkommunikation aussehen wird (Protokoll und APIs)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aussieht (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r>
              <a:rPr lang="de-DE" b="0" dirty="0">
                <a:solidFill>
                  <a:srgbClr val="36544F"/>
                </a:solidFill>
              </a:rPr>
              <a:t>, React </a:t>
            </a:r>
            <a:r>
              <a:rPr lang="de-DE" b="0" dirty="0" err="1">
                <a:solidFill>
                  <a:srgbClr val="36544F"/>
                </a:solidFill>
              </a:rPr>
              <a:t>DevTools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 ...)</a:t>
            </a:r>
          </a:p>
          <a:p>
            <a:r>
              <a:rPr lang="de-DE" b="0" dirty="0">
                <a:solidFill>
                  <a:srgbClr val="36544F"/>
                </a:solidFill>
              </a:rPr>
              <a:t>Weitere große Baustellen offen</a:t>
            </a:r>
          </a:p>
          <a:p>
            <a:pPr lvl="1"/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</p:txBody>
      </p:sp>
    </p:spTree>
    <p:extLst>
      <p:ext uri="{BB962C8B-B14F-4D97-AF65-F5344CB8AC3E}">
        <p14:creationId xmlns:p14="http://schemas.microsoft.com/office/powerpoint/2010/main" val="29067019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wohl als erstes für Frameworks wie </a:t>
            </a:r>
            <a:r>
              <a:rPr lang="de-DE" b="0" dirty="0" err="1">
                <a:solidFill>
                  <a:srgbClr val="36544F"/>
                </a:solidFill>
              </a:rPr>
              <a:t>NextJS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b="0" dirty="0" err="1">
                <a:solidFill>
                  <a:srgbClr val="36544F"/>
                </a:solidFill>
              </a:rPr>
              <a:t>Gatsby</a:t>
            </a:r>
            <a:r>
              <a:rPr lang="de-DE" b="0" dirty="0">
                <a:solidFill>
                  <a:srgbClr val="36544F"/>
                </a:solidFill>
              </a:rPr>
              <a:t> zur Verfügung gestellt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Apps mit viel statischem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Integration dann auch mit SSR</a:t>
            </a:r>
          </a:p>
        </p:txBody>
      </p:sp>
    </p:spTree>
    <p:extLst>
      <p:ext uri="{BB962C8B-B14F-4D97-AF65-F5344CB8AC3E}">
        <p14:creationId xmlns:p14="http://schemas.microsoft.com/office/powerpoint/2010/main" val="19430500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noch dauern, bis global verfügbar</a:t>
            </a:r>
          </a:p>
          <a:p>
            <a:r>
              <a:rPr lang="de-DE" b="0" dirty="0">
                <a:solidFill>
                  <a:srgbClr val="36544F"/>
                </a:solidFill>
              </a:rPr>
              <a:t>Zusammen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und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 "rundes" Paket</a:t>
            </a:r>
          </a:p>
          <a:p>
            <a:r>
              <a:rPr lang="de-DE" b="0" dirty="0">
                <a:solidFill>
                  <a:srgbClr val="36544F"/>
                </a:solidFill>
              </a:rPr>
              <a:t>Nicht für alle Anwendungen geeignet und notwendig</a:t>
            </a:r>
          </a:p>
        </p:txBody>
      </p:sp>
    </p:spTree>
    <p:extLst>
      <p:ext uri="{BB962C8B-B14F-4D97-AF65-F5344CB8AC3E}">
        <p14:creationId xmlns:p14="http://schemas.microsoft.com/office/powerpoint/2010/main" val="364637580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Erfahrungen mit anderen Technologien, die "Misch-Betrieb" erlauben, sind eher durchwachsen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Architektur gerät schnell aus dem Ruder ("was läuft wo?")</a:t>
            </a:r>
          </a:p>
          <a:p>
            <a:pPr lvl="1"/>
            <a:r>
              <a:rPr lang="de-DE" dirty="0"/>
              <a:t>Kommunikation mit dem Server gewöhnungsbedürftig (Daten hin, UI zurück)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Properties müssen immer über Server gehen</a:t>
            </a:r>
          </a:p>
          <a:p>
            <a:r>
              <a:rPr lang="de-DE" b="0" dirty="0">
                <a:solidFill>
                  <a:srgbClr val="36544F"/>
                </a:solidFill>
              </a:rPr>
              <a:t>Das ist auf jeden Fall nichts für </a:t>
            </a:r>
            <a:r>
              <a:rPr lang="de-DE" dirty="0">
                <a:solidFill>
                  <a:srgbClr val="36544F"/>
                </a:solidFill>
              </a:rPr>
              <a:t>jede </a:t>
            </a:r>
            <a:r>
              <a:rPr lang="de-DE" b="0" dirty="0">
                <a:solidFill>
                  <a:srgbClr val="36544F"/>
                </a:solidFill>
              </a:rPr>
              <a:t>Anwendung</a:t>
            </a:r>
          </a:p>
          <a:p>
            <a:r>
              <a:rPr lang="de-DE" b="0" dirty="0">
                <a:solidFill>
                  <a:srgbClr val="36544F"/>
                </a:solidFill>
              </a:rPr>
              <a:t>Man muss JavaScript-Ausführung auf  dem Server zulassen</a:t>
            </a:r>
          </a:p>
          <a:p>
            <a:pPr lvl="1"/>
            <a:r>
              <a:rPr lang="de-DE" dirty="0"/>
              <a:t>Wer will das?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58743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r>
              <a:rPr lang="de-DE" dirty="0"/>
              <a:t>" – Links</a:t>
            </a:r>
          </a:p>
          <a:p>
            <a:r>
              <a:rPr lang="de-DE" b="0" dirty="0">
                <a:solidFill>
                  <a:srgbClr val="36544F"/>
                </a:solidFill>
              </a:rPr>
              <a:t>Blog Post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2"/>
              </a:rPr>
              <a:t>https://reactjs.org/blog/2020/12/21/data-fetching-with-react-server-components.html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React Server Components (Intro Video)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3"/>
              </a:rPr>
              <a:t>https://www.youtube.com/watch?v=TQQPAU21ZUw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RFC mit FAQ und Diskussionen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4"/>
              </a:rPr>
              <a:t>https://github.com/reactjs/rfcs/pull/188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2256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1162" y="2686723"/>
            <a:ext cx="990600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833600" y="4657894"/>
            <a:ext cx="8261120" cy="123672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react.schule</a:t>
            </a:r>
            <a:r>
              <a:rPr lang="de-DE" sz="2000" b="1" dirty="0">
                <a:solidFill>
                  <a:srgbClr val="36544F"/>
                </a:solidFill>
              </a:rPr>
              <a:t>/wdc2021-server-components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Twitter: </a:t>
            </a:r>
            <a:r>
              <a:rPr lang="de-DE" sz="2000" b="1" dirty="0">
                <a:solidFill>
                  <a:srgbClr val="1778B8"/>
                </a:solidFill>
              </a:rPr>
              <a:t>@</a:t>
            </a:r>
            <a:r>
              <a:rPr lang="de-DE" sz="2000" b="1" dirty="0" err="1">
                <a:solidFill>
                  <a:srgbClr val="1778B8"/>
                </a:solidFill>
              </a:rPr>
              <a:t>nilshartmann</a:t>
            </a:r>
            <a:endParaRPr lang="de-DE" sz="20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28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Option: Serverseitiges Rendern (SSR)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707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Option: Serverseitiges Rendern (SSR)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813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rgbClr val="9E60B8"/>
          </a:solidFill>
          <a:prstDash val="sysDash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2093</Words>
  <Application>Microsoft Macintosh PowerPoint</Application>
  <PresentationFormat>A4-Papier (210 x 297 mm)</PresentationFormat>
  <Paragraphs>497</Paragraphs>
  <Slides>59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59</vt:i4>
      </vt:variant>
    </vt:vector>
  </HeadingPairs>
  <TitlesOfParts>
    <vt:vector size="69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Sans Pro</vt:lpstr>
      <vt:lpstr>Source Sans Pro Semibold</vt:lpstr>
      <vt:lpstr>Office-Design</vt:lpstr>
      <vt:lpstr>WDC Online | 28. April 2021 | @nilshartmann</vt:lpstr>
      <vt:lpstr>https://nilshartmann.net</vt:lpstr>
      <vt:lpstr>current state</vt:lpstr>
      <vt:lpstr>"14 matches in 6 files"</vt:lpstr>
      <vt:lpstr>Ein Beispiel...</vt:lpstr>
      <vt:lpstr>Ein Beispiel</vt:lpstr>
      <vt:lpstr>Ein Beispiel</vt:lpstr>
      <vt:lpstr>SSR</vt:lpstr>
      <vt:lpstr>SSR</vt:lpstr>
      <vt:lpstr>SSR</vt:lpstr>
      <vt:lpstr>SSR</vt:lpstr>
      <vt:lpstr>Daten laden</vt:lpstr>
      <vt:lpstr>Daten laden</vt:lpstr>
      <vt:lpstr>Daten laden</vt:lpstr>
      <vt:lpstr>Daten laden</vt:lpstr>
      <vt:lpstr>Daten laden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Suspense</vt:lpstr>
      <vt:lpstr>Suspense</vt:lpstr>
      <vt:lpstr>Suspense</vt:lpstr>
      <vt:lpstr>Server Components</vt:lpstr>
      <vt:lpstr>Server Components</vt:lpstr>
      <vt:lpstr>Server Components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1066</cp:revision>
  <cp:lastPrinted>2019-09-04T14:49:47Z</cp:lastPrinted>
  <dcterms:created xsi:type="dcterms:W3CDTF">2016-03-28T15:59:53Z</dcterms:created>
  <dcterms:modified xsi:type="dcterms:W3CDTF">2021-04-28T12:45:14Z</dcterms:modified>
</cp:coreProperties>
</file>

<file path=docProps/thumbnail.jpeg>
</file>